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7" r:id="rId6"/>
    <p:sldId id="260" r:id="rId7"/>
    <p:sldId id="261" r:id="rId8"/>
    <p:sldId id="262" r:id="rId9"/>
    <p:sldId id="263" r:id="rId10"/>
    <p:sldId id="264" r:id="rId11"/>
    <p:sldId id="265" r:id="rId12"/>
  </p:sldIdLst>
  <p:sldSz cx="14630400" cy="8229600"/>
  <p:notesSz cx="8229600" cy="14630400"/>
  <p:embeddedFontLst>
    <p:embeddedFont>
      <p:font typeface="Anton" panose="020B0604020202020204" charset="0"/>
      <p:regular r:id="rId14"/>
    </p:embeddedFon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Fira Sans" panose="020B0604020202020204" charset="0"/>
      <p:regular r:id="rId19"/>
    </p:embeddedFont>
    <p:embeddedFont>
      <p:font typeface="Poppins Light" panose="020B0604020202020204" charset="0"/>
      <p:regular r:id="rId20"/>
    </p:embeddedFont>
    <p:embeddedFont>
      <p:font typeface="Roboto Light" panose="020B0604020202020204" charset="0"/>
      <p:regular r:id="rId21"/>
    </p:embeddedFont>
  </p:embeddedFontLst>
  <p:defaultTextStyle>
    <a:defPPr>
      <a:defRPr lang="en-CM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95" d="100"/>
          <a:sy n="95" d="100"/>
        </p:scale>
        <p:origin x="42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935912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192655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Cours Complet sur l'Architecture de Kubernetes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659154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Bienvenue à ce cours complet sur l'architecture de Kubernetes. Nous explorerons les concepts fondamentaux et les composants essentiels.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5657017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4D4D51"/>
            </a:solidFill>
            <a:prstDash val="solid"/>
          </a:ln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7810" y="5664637"/>
            <a:ext cx="347663" cy="34766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756440" y="5640110"/>
            <a:ext cx="2119789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Roboto Bold" pitchFamily="34" charset="0"/>
                <a:ea typeface="Roboto Bold" pitchFamily="34" charset="-122"/>
              </a:rPr>
              <a:t>Donald </a:t>
            </a:r>
            <a:endParaRPr lang="en-US" sz="2200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25471C54-EBC7-48E3-AB1F-4E1B316FECFA}"/>
              </a:ext>
            </a:extLst>
          </p:cNvPr>
          <p:cNvSpPr/>
          <p:nvPr/>
        </p:nvSpPr>
        <p:spPr>
          <a:xfrm>
            <a:off x="12379569" y="7767376"/>
            <a:ext cx="2250831" cy="46222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Donald Programmeur</a:t>
            </a:r>
            <a:endParaRPr lang="en-CM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51109"/>
            <a:ext cx="1050500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Le ReplicaSet – Le gardien des copies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796058" y="2952274"/>
            <a:ext cx="289643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Maintient des copies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442692"/>
            <a:ext cx="389870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Assure qu'il y a toujours n Pods identiques en exécution.</a:t>
            </a:r>
            <a:endParaRPr lang="en-US" sz="17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6731" y="3176588"/>
            <a:ext cx="339328" cy="42422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937790" y="313372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Surveille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9937790" y="3624143"/>
            <a:ext cx="3898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Vérifie constamment l'état des Pods.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52604" y="3565088"/>
            <a:ext cx="339328" cy="42422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937790" y="558629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Crée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937790" y="6076712"/>
            <a:ext cx="3898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Ajoute des Pods si nécessaire.</a:t>
            </a:r>
            <a:endParaRPr lang="en-US" sz="17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64103" y="5790962"/>
            <a:ext cx="339328" cy="424220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1857256" y="558629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Supprime</a:t>
            </a:r>
            <a:endParaRPr lang="en-US" sz="2200" dirty="0"/>
          </a:p>
        </p:txBody>
      </p:sp>
      <p:sp>
        <p:nvSpPr>
          <p:cNvPr id="16" name="Text 8"/>
          <p:cNvSpPr/>
          <p:nvPr/>
        </p:nvSpPr>
        <p:spPr>
          <a:xfrm>
            <a:off x="793790" y="6076712"/>
            <a:ext cx="389870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Retire les Pods excédentaires.</a:t>
            </a:r>
            <a:endParaRPr lang="en-US" sz="1750" dirty="0"/>
          </a:p>
        </p:txBody>
      </p:sp>
      <p:pic>
        <p:nvPicPr>
          <p:cNvPr id="17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8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38230" y="5402461"/>
            <a:ext cx="339328" cy="42422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1ADADCDA-5EB8-4211-8E19-FFA49156CF4A}"/>
              </a:ext>
            </a:extLst>
          </p:cNvPr>
          <p:cNvSpPr/>
          <p:nvPr/>
        </p:nvSpPr>
        <p:spPr>
          <a:xfrm>
            <a:off x="12379569" y="7787473"/>
            <a:ext cx="2250831" cy="46222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Donald Programmeur</a:t>
            </a:r>
            <a:endParaRPr lang="en-CM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19455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Le Deployment – Le chef d'orchestre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2952274"/>
            <a:ext cx="1134070" cy="13608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754422" y="3179088"/>
            <a:ext cx="327124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Déploiement progressif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754422" y="3669506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Met à jour les applications sans interruption.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0190" y="4313158"/>
            <a:ext cx="1134070" cy="136088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754422" y="453997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Retour arrière facile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754422" y="5030391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Permet de revenir à une version précédente rapidement.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0190" y="5674042"/>
            <a:ext cx="1134070" cy="136088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754422" y="590085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Évolution continue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754422" y="6391275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Facilite les mises à jour régulières des applications.</a:t>
            </a:r>
            <a:endParaRPr lang="en-US" sz="175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0B86908-2EF7-44E6-AA81-AC84DB9DACA7}"/>
              </a:ext>
            </a:extLst>
          </p:cNvPr>
          <p:cNvSpPr/>
          <p:nvPr/>
        </p:nvSpPr>
        <p:spPr>
          <a:xfrm>
            <a:off x="12379569" y="7787473"/>
            <a:ext cx="2250831" cy="46222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Donald Programmeur</a:t>
            </a:r>
            <a:endParaRPr lang="en-CM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047512"/>
            <a:ext cx="626114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Pourquoi Kubernetes ?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09645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5260" y="2138958"/>
            <a:ext cx="340162" cy="42529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017306" y="217431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Déploiement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7017306" y="2664738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Automatise le déploiement d'applications conteneurisées.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6280190" y="348126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5260" y="3523774"/>
            <a:ext cx="340162" cy="42529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017306" y="355913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Gestion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7017306" y="4049554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Simplifie la gestion des conteneurs à grande échelle.</a:t>
            </a:r>
            <a:endParaRPr lang="en-US" sz="1750" dirty="0"/>
          </a:p>
        </p:txBody>
      </p:sp>
      <p:sp>
        <p:nvSpPr>
          <p:cNvPr id="12" name="Shape 7"/>
          <p:cNvSpPr/>
          <p:nvPr/>
        </p:nvSpPr>
        <p:spPr>
          <a:xfrm>
            <a:off x="6280190" y="486608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65260" y="4908590"/>
            <a:ext cx="340162" cy="425291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017306" y="494395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Mise à l'échelle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7017306" y="5434370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Adapte automatiquement les ressources selon les besoins.</a:t>
            </a:r>
            <a:endParaRPr lang="en-US" sz="1750" dirty="0"/>
          </a:p>
        </p:txBody>
      </p:sp>
      <p:sp>
        <p:nvSpPr>
          <p:cNvPr id="16" name="Shape 10"/>
          <p:cNvSpPr/>
          <p:nvPr/>
        </p:nvSpPr>
        <p:spPr>
          <a:xfrm>
            <a:off x="6280190" y="625090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pic>
        <p:nvPicPr>
          <p:cNvPr id="17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65260" y="6293406"/>
            <a:ext cx="340162" cy="425291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7017306" y="632876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Supervision</a:t>
            </a:r>
            <a:endParaRPr lang="en-US" sz="2200" dirty="0"/>
          </a:p>
        </p:txBody>
      </p:sp>
      <p:sp>
        <p:nvSpPr>
          <p:cNvPr id="19" name="Text 12"/>
          <p:cNvSpPr/>
          <p:nvPr/>
        </p:nvSpPr>
        <p:spPr>
          <a:xfrm>
            <a:off x="7017306" y="6819186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Surveille en continu l'état des applications.</a:t>
            </a:r>
            <a:endParaRPr lang="en-US" sz="175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D1DAF27-EBD5-4C75-96BE-1293F87D628F}"/>
              </a:ext>
            </a:extLst>
          </p:cNvPr>
          <p:cNvSpPr/>
          <p:nvPr/>
        </p:nvSpPr>
        <p:spPr>
          <a:xfrm>
            <a:off x="12379569" y="7767376"/>
            <a:ext cx="2250831" cy="46222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Donald Programmeur</a:t>
            </a:r>
            <a:endParaRPr lang="en-CM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448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7357" y="595074"/>
            <a:ext cx="6914317" cy="676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Que sont les conteneurs ?</a:t>
            </a:r>
            <a:endParaRPr lang="en-US" sz="4250" dirty="0"/>
          </a:p>
        </p:txBody>
      </p:sp>
      <p:sp>
        <p:nvSpPr>
          <p:cNvPr id="4" name="Shape 1"/>
          <p:cNvSpPr/>
          <p:nvPr/>
        </p:nvSpPr>
        <p:spPr>
          <a:xfrm>
            <a:off x="757357" y="1595914"/>
            <a:ext cx="7629287" cy="1608296"/>
          </a:xfrm>
          <a:prstGeom prst="roundRect">
            <a:avLst>
              <a:gd name="adj" fmla="val 5651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81313" y="1819870"/>
            <a:ext cx="2705100" cy="3381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Définition</a:t>
            </a: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981313" y="2287786"/>
            <a:ext cx="7181374" cy="6924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Une </a:t>
            </a:r>
            <a:r>
              <a:rPr lang="en-US" sz="1700" b="1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boîte légère et portable</a:t>
            </a:r>
            <a:r>
              <a:rPr lang="en-US" sz="17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contenant une application et toutes ses dépendances.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757357" y="3420547"/>
            <a:ext cx="7629287" cy="1262063"/>
          </a:xfrm>
          <a:prstGeom prst="roundRect">
            <a:avLst>
              <a:gd name="adj" fmla="val 7202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981313" y="3644503"/>
            <a:ext cx="2705100" cy="3381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Exemple Python</a:t>
            </a:r>
            <a:endParaRPr lang="en-US" sz="2100" dirty="0"/>
          </a:p>
        </p:txBody>
      </p:sp>
      <p:sp>
        <p:nvSpPr>
          <p:cNvPr id="9" name="Text 6"/>
          <p:cNvSpPr/>
          <p:nvPr/>
        </p:nvSpPr>
        <p:spPr>
          <a:xfrm>
            <a:off x="981313" y="4112419"/>
            <a:ext cx="7181374" cy="3462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Application Python avec ses bibliothèques nécessaires.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757357" y="4898946"/>
            <a:ext cx="7629287" cy="1262063"/>
          </a:xfrm>
          <a:prstGeom prst="roundRect">
            <a:avLst>
              <a:gd name="adj" fmla="val 7202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81313" y="5122902"/>
            <a:ext cx="2705100" cy="3381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Exemple Node.js</a:t>
            </a:r>
            <a:endParaRPr lang="en-US" sz="2100" dirty="0"/>
          </a:p>
        </p:txBody>
      </p:sp>
      <p:sp>
        <p:nvSpPr>
          <p:cNvPr id="12" name="Text 9"/>
          <p:cNvSpPr/>
          <p:nvPr/>
        </p:nvSpPr>
        <p:spPr>
          <a:xfrm>
            <a:off x="981313" y="5590818"/>
            <a:ext cx="7181374" cy="3462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Site Node.js avec son serveur complet.</a:t>
            </a:r>
            <a:endParaRPr lang="en-US" sz="1700" dirty="0"/>
          </a:p>
        </p:txBody>
      </p:sp>
      <p:sp>
        <p:nvSpPr>
          <p:cNvPr id="13" name="Shape 10"/>
          <p:cNvSpPr/>
          <p:nvPr/>
        </p:nvSpPr>
        <p:spPr>
          <a:xfrm>
            <a:off x="757357" y="6377345"/>
            <a:ext cx="7629287" cy="1262063"/>
          </a:xfrm>
          <a:prstGeom prst="roundRect">
            <a:avLst>
              <a:gd name="adj" fmla="val 7202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981313" y="6601301"/>
            <a:ext cx="2705100" cy="3381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Docker</a:t>
            </a:r>
            <a:endParaRPr lang="en-US" sz="2100" dirty="0"/>
          </a:p>
        </p:txBody>
      </p:sp>
      <p:sp>
        <p:nvSpPr>
          <p:cNvPr id="15" name="Text 12"/>
          <p:cNvSpPr/>
          <p:nvPr/>
        </p:nvSpPr>
        <p:spPr>
          <a:xfrm>
            <a:off x="981313" y="7069217"/>
            <a:ext cx="7181374" cy="3462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L'outil le plus utilisé pour créer et exécuter ces conteneurs.</a:t>
            </a:r>
            <a:endParaRPr lang="en-US" sz="17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4488" y="522089"/>
            <a:ext cx="7682151" cy="5932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50"/>
              </a:lnSpc>
              <a:buNone/>
            </a:pPr>
            <a:r>
              <a:rPr lang="en-US" sz="370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Docker vs Kubernetes – Analogie</a:t>
            </a:r>
            <a:endParaRPr lang="en-US" sz="3700" dirty="0"/>
          </a:p>
        </p:txBody>
      </p:sp>
      <p:sp>
        <p:nvSpPr>
          <p:cNvPr id="3" name="Text 1"/>
          <p:cNvSpPr/>
          <p:nvPr/>
        </p:nvSpPr>
        <p:spPr>
          <a:xfrm>
            <a:off x="664488" y="1589961"/>
            <a:ext cx="2373511" cy="296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Docker</a:t>
            </a:r>
            <a:endParaRPr lang="en-US" sz="1850" dirty="0"/>
          </a:p>
        </p:txBody>
      </p:sp>
      <p:sp>
        <p:nvSpPr>
          <p:cNvPr id="4" name="Text 2"/>
          <p:cNvSpPr/>
          <p:nvPr/>
        </p:nvSpPr>
        <p:spPr>
          <a:xfrm>
            <a:off x="664488" y="2076450"/>
            <a:ext cx="6419136" cy="303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Gère des conteneurs sur </a:t>
            </a:r>
            <a:r>
              <a:rPr lang="en-US" sz="1450" b="1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1 machine</a:t>
            </a:r>
            <a:endParaRPr lang="en-US" sz="1450" dirty="0"/>
          </a:p>
        </p:txBody>
      </p:sp>
      <p:sp>
        <p:nvSpPr>
          <p:cNvPr id="5" name="Text 3"/>
          <p:cNvSpPr/>
          <p:nvPr/>
        </p:nvSpPr>
        <p:spPr>
          <a:xfrm>
            <a:off x="664488" y="2551152"/>
            <a:ext cx="6419136" cy="303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Un seul bateau avec des boîtes</a:t>
            </a:r>
            <a:endParaRPr lang="en-US" sz="1450" dirty="0"/>
          </a:p>
        </p:txBody>
      </p:sp>
      <p:sp>
        <p:nvSpPr>
          <p:cNvPr id="6" name="Text 4"/>
          <p:cNvSpPr/>
          <p:nvPr/>
        </p:nvSpPr>
        <p:spPr>
          <a:xfrm>
            <a:off x="664488" y="3025854"/>
            <a:ext cx="6419136" cy="303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docker CLI pour lancer manuellement</a:t>
            </a:r>
            <a:endParaRPr lang="en-US" sz="1450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488" y="3543300"/>
            <a:ext cx="6419136" cy="4391978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7554397" y="1589961"/>
            <a:ext cx="2373511" cy="296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Kubernetes</a:t>
            </a:r>
            <a:endParaRPr lang="en-US" sz="1850" dirty="0"/>
          </a:p>
        </p:txBody>
      </p:sp>
      <p:sp>
        <p:nvSpPr>
          <p:cNvPr id="9" name="Text 6"/>
          <p:cNvSpPr/>
          <p:nvPr/>
        </p:nvSpPr>
        <p:spPr>
          <a:xfrm>
            <a:off x="7554397" y="2076450"/>
            <a:ext cx="6419136" cy="303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Gère des conteneurs sur </a:t>
            </a:r>
            <a:r>
              <a:rPr lang="en-US" sz="1450" b="1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plusieurs machines</a:t>
            </a:r>
            <a:endParaRPr lang="en-US" sz="1450" dirty="0"/>
          </a:p>
        </p:txBody>
      </p:sp>
      <p:sp>
        <p:nvSpPr>
          <p:cNvPr id="10" name="Text 7"/>
          <p:cNvSpPr/>
          <p:nvPr/>
        </p:nvSpPr>
        <p:spPr>
          <a:xfrm>
            <a:off x="7554397" y="2551152"/>
            <a:ext cx="6419136" cy="303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Un port avec des dizaines de quais automatisés</a:t>
            </a:r>
            <a:endParaRPr lang="en-US" sz="1450" dirty="0"/>
          </a:p>
        </p:txBody>
      </p:sp>
      <p:sp>
        <p:nvSpPr>
          <p:cNvPr id="11" name="Text 8"/>
          <p:cNvSpPr/>
          <p:nvPr/>
        </p:nvSpPr>
        <p:spPr>
          <a:xfrm>
            <a:off x="7554397" y="3025854"/>
            <a:ext cx="6419136" cy="303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kubectl pour piloter tout un cluster</a:t>
            </a:r>
            <a:endParaRPr lang="en-US" sz="1450" dirty="0"/>
          </a:p>
        </p:txBody>
      </p:sp>
      <p:pic>
        <p:nvPicPr>
          <p:cNvPr id="12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4397" y="3543300"/>
            <a:ext cx="6419136" cy="4391978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25CFB745-CB40-4893-909B-87FDF251B7C7}"/>
              </a:ext>
            </a:extLst>
          </p:cNvPr>
          <p:cNvSpPr/>
          <p:nvPr/>
        </p:nvSpPr>
        <p:spPr>
          <a:xfrm>
            <a:off x="12379569" y="7767376"/>
            <a:ext cx="2250831" cy="46222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Donald Programmeur</a:t>
            </a:r>
            <a:endParaRPr lang="en-CM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77868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7954" y="3389947"/>
            <a:ext cx="7563683" cy="6947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50"/>
              </a:lnSpc>
              <a:buNone/>
            </a:pPr>
            <a:r>
              <a:rPr lang="en-US" sz="4350" dirty="0">
                <a:solidFill>
                  <a:srgbClr val="FA95AF"/>
                </a:solidFill>
                <a:latin typeface="Times New Roman" panose="02020603050405020304" pitchFamily="18" charset="0"/>
                <a:ea typeface="Anton" pitchFamily="34" charset="-122"/>
                <a:cs typeface="Times New Roman" panose="02020603050405020304" pitchFamily="18" charset="0"/>
              </a:rPr>
              <a:t>Docker</a:t>
            </a:r>
            <a:r>
              <a:rPr lang="en-US" sz="4350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 vs Kubernetes – L'Analogie</a:t>
            </a:r>
            <a:endParaRPr lang="en-US" sz="4350" dirty="0"/>
          </a:p>
        </p:txBody>
      </p:sp>
      <p:sp>
        <p:nvSpPr>
          <p:cNvPr id="4" name="Shape 1"/>
          <p:cNvSpPr/>
          <p:nvPr/>
        </p:nvSpPr>
        <p:spPr>
          <a:xfrm>
            <a:off x="777954" y="4418052"/>
            <a:ext cx="13074491" cy="3203138"/>
          </a:xfrm>
          <a:prstGeom prst="roundRect">
            <a:avLst>
              <a:gd name="adj" fmla="val 1041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785574" y="4425672"/>
            <a:ext cx="13057942" cy="637580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CM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1009174" y="4566642"/>
            <a:ext cx="3903821" cy="355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Times New Roman" panose="02020603050405020304" pitchFamily="18" charset="0"/>
                <a:ea typeface="Fira Sans" pitchFamily="34" charset="-122"/>
                <a:cs typeface="Times New Roman" panose="02020603050405020304" pitchFamily="18" charset="0"/>
              </a:rPr>
              <a:t>Concept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5365194" y="4566642"/>
            <a:ext cx="3900011" cy="355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Times New Roman" panose="02020603050405020304" pitchFamily="18" charset="0"/>
                <a:ea typeface="Fira Sans" pitchFamily="34" charset="-122"/>
                <a:cs typeface="Times New Roman" panose="02020603050405020304" pitchFamily="18" charset="0"/>
              </a:rPr>
              <a:t>Docker (Bateau)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9717405" y="4566642"/>
            <a:ext cx="3903821" cy="355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Times New Roman" panose="02020603050405020304" pitchFamily="18" charset="0"/>
                <a:ea typeface="Fira Sans" pitchFamily="34" charset="-122"/>
                <a:cs typeface="Times New Roman" panose="02020603050405020304" pitchFamily="18" charset="0"/>
              </a:rPr>
              <a:t>Kubernetes (Port)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Shape 6"/>
          <p:cNvSpPr/>
          <p:nvPr/>
        </p:nvSpPr>
        <p:spPr>
          <a:xfrm>
            <a:off x="785574" y="5063252"/>
            <a:ext cx="13057942" cy="637580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7"/>
          <p:cNvSpPr/>
          <p:nvPr/>
        </p:nvSpPr>
        <p:spPr>
          <a:xfrm>
            <a:off x="1009174" y="5204222"/>
            <a:ext cx="3903821" cy="355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Times New Roman" panose="02020603050405020304" pitchFamily="18" charset="0"/>
                <a:ea typeface="Fira Sans" pitchFamily="34" charset="-122"/>
                <a:cs typeface="Times New Roman" panose="02020603050405020304" pitchFamily="18" charset="0"/>
              </a:rPr>
              <a:t>Conteneur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5365194" y="5204222"/>
            <a:ext cx="3900011" cy="355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Times New Roman" panose="02020603050405020304" pitchFamily="18" charset="0"/>
                <a:ea typeface="Fira Sans" pitchFamily="34" charset="-122"/>
                <a:cs typeface="Times New Roman" panose="02020603050405020304" pitchFamily="18" charset="0"/>
              </a:rPr>
              <a:t>Une boîte sur un bateau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9717405" y="5204222"/>
            <a:ext cx="3903821" cy="355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Times New Roman" panose="02020603050405020304" pitchFamily="18" charset="0"/>
                <a:ea typeface="Fira Sans" pitchFamily="34" charset="-122"/>
                <a:cs typeface="Times New Roman" panose="02020603050405020304" pitchFamily="18" charset="0"/>
              </a:rPr>
              <a:t>Une boîte dans un port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Shape 10"/>
          <p:cNvSpPr/>
          <p:nvPr/>
        </p:nvSpPr>
        <p:spPr>
          <a:xfrm>
            <a:off x="785574" y="5700832"/>
            <a:ext cx="13057942" cy="637580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CM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1009174" y="5841802"/>
            <a:ext cx="3903821" cy="355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Times New Roman" panose="02020603050405020304" pitchFamily="18" charset="0"/>
                <a:ea typeface="Fira Sans" pitchFamily="34" charset="-122"/>
                <a:cs typeface="Times New Roman" panose="02020603050405020304" pitchFamily="18" charset="0"/>
              </a:rPr>
              <a:t>Gestion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5365194" y="5841802"/>
            <a:ext cx="3900011" cy="355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Times New Roman" panose="02020603050405020304" pitchFamily="18" charset="0"/>
                <a:ea typeface="Fira Sans" pitchFamily="34" charset="-122"/>
                <a:cs typeface="Times New Roman" panose="02020603050405020304" pitchFamily="18" charset="0"/>
              </a:rPr>
              <a:t>Docker Engine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 13"/>
          <p:cNvSpPr/>
          <p:nvPr/>
        </p:nvSpPr>
        <p:spPr>
          <a:xfrm>
            <a:off x="9717405" y="5841802"/>
            <a:ext cx="3903821" cy="355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 err="1">
                <a:solidFill>
                  <a:srgbClr val="E0D6DE"/>
                </a:solidFill>
                <a:latin typeface="Times New Roman" panose="02020603050405020304" pitchFamily="18" charset="0"/>
                <a:ea typeface="Fira Sans" pitchFamily="34" charset="-122"/>
                <a:cs typeface="Times New Roman" panose="02020603050405020304" pitchFamily="18" charset="0"/>
              </a:rPr>
              <a:t>Kubelet</a:t>
            </a:r>
            <a:r>
              <a:rPr lang="en-US" sz="1750" dirty="0">
                <a:solidFill>
                  <a:srgbClr val="E0D6DE"/>
                </a:solidFill>
                <a:latin typeface="Times New Roman" panose="02020603050405020304" pitchFamily="18" charset="0"/>
                <a:ea typeface="Fira Sans" pitchFamily="34" charset="-122"/>
                <a:cs typeface="Times New Roman" panose="02020603050405020304" pitchFamily="18" charset="0"/>
              </a:rPr>
              <a:t> (agent local)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Shape 14"/>
          <p:cNvSpPr/>
          <p:nvPr/>
        </p:nvSpPr>
        <p:spPr>
          <a:xfrm>
            <a:off x="785574" y="6338411"/>
            <a:ext cx="13057942" cy="637580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8" name="Text 15"/>
          <p:cNvSpPr/>
          <p:nvPr/>
        </p:nvSpPr>
        <p:spPr>
          <a:xfrm>
            <a:off x="1009174" y="6479381"/>
            <a:ext cx="3903821" cy="355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Times New Roman" panose="02020603050405020304" pitchFamily="18" charset="0"/>
                <a:ea typeface="Fira Sans" pitchFamily="34" charset="-122"/>
                <a:cs typeface="Times New Roman" panose="02020603050405020304" pitchFamily="18" charset="0"/>
              </a:rPr>
              <a:t>Commande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 16"/>
          <p:cNvSpPr/>
          <p:nvPr/>
        </p:nvSpPr>
        <p:spPr>
          <a:xfrm>
            <a:off x="5365194" y="6479381"/>
            <a:ext cx="3900011" cy="355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Times New Roman" panose="02020603050405020304" pitchFamily="18" charset="0"/>
                <a:ea typeface="Fira Sans" pitchFamily="34" charset="-122"/>
                <a:cs typeface="Times New Roman" panose="02020603050405020304" pitchFamily="18" charset="0"/>
              </a:rPr>
              <a:t>Docker CLI (un seul bateau)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 17"/>
          <p:cNvSpPr/>
          <p:nvPr/>
        </p:nvSpPr>
        <p:spPr>
          <a:xfrm>
            <a:off x="9717405" y="6479381"/>
            <a:ext cx="3903821" cy="355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Times New Roman" panose="02020603050405020304" pitchFamily="18" charset="0"/>
                <a:ea typeface="Fira Sans" pitchFamily="34" charset="-122"/>
                <a:cs typeface="Times New Roman" panose="02020603050405020304" pitchFamily="18" charset="0"/>
              </a:rPr>
              <a:t>kubectl (une flotte)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Shape 18"/>
          <p:cNvSpPr/>
          <p:nvPr/>
        </p:nvSpPr>
        <p:spPr>
          <a:xfrm>
            <a:off x="785574" y="6975991"/>
            <a:ext cx="13057942" cy="637580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CM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 19"/>
          <p:cNvSpPr/>
          <p:nvPr/>
        </p:nvSpPr>
        <p:spPr>
          <a:xfrm>
            <a:off x="1009174" y="7116961"/>
            <a:ext cx="3903821" cy="355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Times New Roman" panose="02020603050405020304" pitchFamily="18" charset="0"/>
                <a:ea typeface="Fira Sans" pitchFamily="34" charset="-122"/>
                <a:cs typeface="Times New Roman" panose="02020603050405020304" pitchFamily="18" charset="0"/>
              </a:rPr>
              <a:t>Échelle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 20"/>
          <p:cNvSpPr/>
          <p:nvPr/>
        </p:nvSpPr>
        <p:spPr>
          <a:xfrm>
            <a:off x="5365194" y="7116961"/>
            <a:ext cx="3900011" cy="355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Times New Roman" panose="02020603050405020304" pitchFamily="18" charset="0"/>
                <a:ea typeface="Fira Sans" pitchFamily="34" charset="-122"/>
                <a:cs typeface="Times New Roman" panose="02020603050405020304" pitchFamily="18" charset="0"/>
              </a:rPr>
              <a:t>Une seule machine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 21"/>
          <p:cNvSpPr/>
          <p:nvPr/>
        </p:nvSpPr>
        <p:spPr>
          <a:xfrm>
            <a:off x="9717405" y="7116961"/>
            <a:ext cx="3903821" cy="355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Times New Roman" panose="02020603050405020304" pitchFamily="18" charset="0"/>
                <a:ea typeface="Fira Sans" pitchFamily="34" charset="-122"/>
                <a:cs typeface="Times New Roman" panose="02020603050405020304" pitchFamily="18" charset="0"/>
              </a:rPr>
              <a:t>Plusieurs machines (nœuds)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0DE1C34-4E81-48EC-B1E3-B54337E92B43}"/>
              </a:ext>
            </a:extLst>
          </p:cNvPr>
          <p:cNvSpPr/>
          <p:nvPr/>
        </p:nvSpPr>
        <p:spPr>
          <a:xfrm>
            <a:off x="12329327" y="7787472"/>
            <a:ext cx="2301073" cy="46222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Donald Programmeur</a:t>
            </a:r>
            <a:endParaRPr lang="en-CM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07594"/>
            <a:ext cx="953595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C'est quoi un Cluster Kubernetes ?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2313861" y="308979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Cluster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580209"/>
            <a:ext cx="435530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Ensemble de machines travaillant ensemble pour exécuter des applications.</a:t>
            </a:r>
            <a:endParaRPr lang="en-US" sz="17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9258" y="2870002"/>
            <a:ext cx="3651885" cy="3651885"/>
          </a:xfrm>
          <a:prstGeom prst="rect">
            <a:avLst/>
          </a:prstGeom>
        </p:spPr>
      </p:pic>
      <p:sp>
        <p:nvSpPr>
          <p:cNvPr id="6" name="Shape 3"/>
          <p:cNvSpPr/>
          <p:nvPr/>
        </p:nvSpPr>
        <p:spPr>
          <a:xfrm>
            <a:off x="5788938" y="3169682"/>
            <a:ext cx="566976" cy="566976"/>
          </a:xfrm>
          <a:prstGeom prst="roundRect">
            <a:avLst>
              <a:gd name="adj" fmla="val 1611154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4791" y="3293626"/>
            <a:ext cx="255151" cy="31896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9481304" y="327124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Control Plane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9481304" y="3761661"/>
            <a:ext cx="435530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Le cerveau qui prend toutes les décisions.</a:t>
            </a:r>
            <a:endParaRPr lang="en-US" sz="17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9258" y="2870002"/>
            <a:ext cx="3651885" cy="3651885"/>
          </a:xfrm>
          <a:prstGeom prst="rect">
            <a:avLst/>
          </a:prstGeom>
        </p:spPr>
      </p:pic>
      <p:sp>
        <p:nvSpPr>
          <p:cNvPr id="11" name="Shape 6"/>
          <p:cNvSpPr/>
          <p:nvPr/>
        </p:nvSpPr>
        <p:spPr>
          <a:xfrm>
            <a:off x="8274368" y="3169682"/>
            <a:ext cx="566976" cy="566976"/>
          </a:xfrm>
          <a:prstGeom prst="roundRect">
            <a:avLst>
              <a:gd name="adj" fmla="val 1611154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30220" y="3293626"/>
            <a:ext cx="255151" cy="318968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9481304" y="526720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Nodes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9481304" y="5757624"/>
            <a:ext cx="435530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Les bras qui exécutent les applications.</a:t>
            </a:r>
            <a:endParaRPr lang="en-US" sz="175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89258" y="2870002"/>
            <a:ext cx="3651885" cy="3651885"/>
          </a:xfrm>
          <a:prstGeom prst="rect">
            <a:avLst/>
          </a:prstGeom>
        </p:spPr>
      </p:pic>
      <p:sp>
        <p:nvSpPr>
          <p:cNvPr id="16" name="Shape 9"/>
          <p:cNvSpPr/>
          <p:nvPr/>
        </p:nvSpPr>
        <p:spPr>
          <a:xfrm>
            <a:off x="8274368" y="5655112"/>
            <a:ext cx="566976" cy="566976"/>
          </a:xfrm>
          <a:prstGeom prst="roundRect">
            <a:avLst>
              <a:gd name="adj" fmla="val 1611154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pic>
        <p:nvPicPr>
          <p:cNvPr id="1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30220" y="5779056"/>
            <a:ext cx="255151" cy="318968"/>
          </a:xfrm>
          <a:prstGeom prst="rect">
            <a:avLst/>
          </a:prstGeom>
        </p:spPr>
      </p:pic>
      <p:sp>
        <p:nvSpPr>
          <p:cNvPr id="18" name="Text 10"/>
          <p:cNvSpPr/>
          <p:nvPr/>
        </p:nvSpPr>
        <p:spPr>
          <a:xfrm>
            <a:off x="2313861" y="508575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Analogie</a:t>
            </a:r>
            <a:endParaRPr lang="en-US" sz="2200" dirty="0"/>
          </a:p>
        </p:txBody>
      </p:sp>
      <p:sp>
        <p:nvSpPr>
          <p:cNvPr id="19" name="Text 11"/>
          <p:cNvSpPr/>
          <p:nvPr/>
        </p:nvSpPr>
        <p:spPr>
          <a:xfrm>
            <a:off x="793790" y="5576173"/>
            <a:ext cx="435530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Comme une école : directeur, enseignants et élèves.</a:t>
            </a:r>
            <a:endParaRPr lang="en-US" sz="1750" dirty="0"/>
          </a:p>
        </p:txBody>
      </p:sp>
      <p:pic>
        <p:nvPicPr>
          <p:cNvPr id="20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89258" y="2870002"/>
            <a:ext cx="3651885" cy="3651885"/>
          </a:xfrm>
          <a:prstGeom prst="rect">
            <a:avLst/>
          </a:prstGeom>
        </p:spPr>
      </p:pic>
      <p:sp>
        <p:nvSpPr>
          <p:cNvPr id="21" name="Shape 12"/>
          <p:cNvSpPr/>
          <p:nvPr/>
        </p:nvSpPr>
        <p:spPr>
          <a:xfrm>
            <a:off x="5788938" y="5655112"/>
            <a:ext cx="566976" cy="566976"/>
          </a:xfrm>
          <a:prstGeom prst="roundRect">
            <a:avLst>
              <a:gd name="adj" fmla="val 1611154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pic>
        <p:nvPicPr>
          <p:cNvPr id="22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44791" y="5779056"/>
            <a:ext cx="255151" cy="318968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2224A6A3-9FC9-44B8-953B-48E755EED9AB}"/>
              </a:ext>
            </a:extLst>
          </p:cNvPr>
          <p:cNvSpPr/>
          <p:nvPr/>
        </p:nvSpPr>
        <p:spPr>
          <a:xfrm>
            <a:off x="12379569" y="7787473"/>
            <a:ext cx="2250831" cy="46222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Donald Programmeur</a:t>
            </a:r>
            <a:endParaRPr lang="en-CM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269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7474" y="587335"/>
            <a:ext cx="7649051" cy="13349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420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Les Composants du Control Plane</a:t>
            </a:r>
            <a:endParaRPr lang="en-US" sz="4200" dirty="0"/>
          </a:p>
        </p:txBody>
      </p:sp>
      <p:sp>
        <p:nvSpPr>
          <p:cNvPr id="4" name="Shape 1"/>
          <p:cNvSpPr/>
          <p:nvPr/>
        </p:nvSpPr>
        <p:spPr>
          <a:xfrm>
            <a:off x="747474" y="2242542"/>
            <a:ext cx="7649051" cy="5402818"/>
          </a:xfrm>
          <a:prstGeom prst="roundRect">
            <a:avLst>
              <a:gd name="adj" fmla="val 1660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755094" y="2250162"/>
            <a:ext cx="7633811" cy="61317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968573" y="2385893"/>
            <a:ext cx="3386138" cy="341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Composant</a:t>
            </a:r>
            <a:endParaRPr lang="en-US" sz="1650" dirty="0"/>
          </a:p>
        </p:txBody>
      </p:sp>
      <p:sp>
        <p:nvSpPr>
          <p:cNvPr id="7" name="Text 4"/>
          <p:cNvSpPr/>
          <p:nvPr/>
        </p:nvSpPr>
        <p:spPr>
          <a:xfrm>
            <a:off x="4789289" y="2385893"/>
            <a:ext cx="3386138" cy="341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Rôle</a:t>
            </a:r>
            <a:endParaRPr lang="en-US" sz="1650" dirty="0"/>
          </a:p>
        </p:txBody>
      </p:sp>
      <p:sp>
        <p:nvSpPr>
          <p:cNvPr id="8" name="Shape 5"/>
          <p:cNvSpPr/>
          <p:nvPr/>
        </p:nvSpPr>
        <p:spPr>
          <a:xfrm>
            <a:off x="755094" y="2863334"/>
            <a:ext cx="7633811" cy="95488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968573" y="2999065"/>
            <a:ext cx="3386138" cy="341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API Server</a:t>
            </a:r>
            <a:endParaRPr lang="en-US" sz="1650" dirty="0"/>
          </a:p>
        </p:txBody>
      </p:sp>
      <p:sp>
        <p:nvSpPr>
          <p:cNvPr id="10" name="Text 7"/>
          <p:cNvSpPr/>
          <p:nvPr/>
        </p:nvSpPr>
        <p:spPr>
          <a:xfrm>
            <a:off x="4789289" y="2999065"/>
            <a:ext cx="3386138" cy="6834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Réceptionne les commandes (kubectl, dashboard)</a:t>
            </a:r>
            <a:endParaRPr lang="en-US" sz="1650" dirty="0"/>
          </a:p>
        </p:txBody>
      </p:sp>
      <p:sp>
        <p:nvSpPr>
          <p:cNvPr id="11" name="Shape 8"/>
          <p:cNvSpPr/>
          <p:nvPr/>
        </p:nvSpPr>
        <p:spPr>
          <a:xfrm>
            <a:off x="755094" y="3818215"/>
            <a:ext cx="7633811" cy="95488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968573" y="3953947"/>
            <a:ext cx="3386138" cy="341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etcd</a:t>
            </a:r>
            <a:endParaRPr lang="en-US" sz="1650" dirty="0"/>
          </a:p>
        </p:txBody>
      </p:sp>
      <p:sp>
        <p:nvSpPr>
          <p:cNvPr id="13" name="Text 10"/>
          <p:cNvSpPr/>
          <p:nvPr/>
        </p:nvSpPr>
        <p:spPr>
          <a:xfrm>
            <a:off x="4789289" y="3953947"/>
            <a:ext cx="3386138" cy="6834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Base de données clé-valeur (stocke l'état du cluster)</a:t>
            </a:r>
            <a:endParaRPr lang="en-US" sz="1650" dirty="0"/>
          </a:p>
        </p:txBody>
      </p:sp>
      <p:sp>
        <p:nvSpPr>
          <p:cNvPr id="14" name="Shape 11"/>
          <p:cNvSpPr/>
          <p:nvPr/>
        </p:nvSpPr>
        <p:spPr>
          <a:xfrm>
            <a:off x="755094" y="4773097"/>
            <a:ext cx="7633811" cy="95488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5" name="Text 12"/>
          <p:cNvSpPr/>
          <p:nvPr/>
        </p:nvSpPr>
        <p:spPr>
          <a:xfrm>
            <a:off x="968573" y="4908828"/>
            <a:ext cx="3386138" cy="341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Scheduler</a:t>
            </a:r>
            <a:endParaRPr lang="en-US" sz="1650" dirty="0"/>
          </a:p>
        </p:txBody>
      </p:sp>
      <p:sp>
        <p:nvSpPr>
          <p:cNvPr id="16" name="Text 13"/>
          <p:cNvSpPr/>
          <p:nvPr/>
        </p:nvSpPr>
        <p:spPr>
          <a:xfrm>
            <a:off x="4789289" y="4908828"/>
            <a:ext cx="3386138" cy="6834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Choisit sur quel nœud exécuter les Pods</a:t>
            </a:r>
            <a:endParaRPr lang="en-US" sz="1650" dirty="0"/>
          </a:p>
        </p:txBody>
      </p:sp>
      <p:sp>
        <p:nvSpPr>
          <p:cNvPr id="17" name="Shape 14"/>
          <p:cNvSpPr/>
          <p:nvPr/>
        </p:nvSpPr>
        <p:spPr>
          <a:xfrm>
            <a:off x="755094" y="5727978"/>
            <a:ext cx="7633811" cy="95488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8" name="Text 15"/>
          <p:cNvSpPr/>
          <p:nvPr/>
        </p:nvSpPr>
        <p:spPr>
          <a:xfrm>
            <a:off x="968573" y="5863709"/>
            <a:ext cx="3386138" cy="341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Controller Manager</a:t>
            </a:r>
            <a:endParaRPr lang="en-US" sz="1650" dirty="0"/>
          </a:p>
        </p:txBody>
      </p:sp>
      <p:sp>
        <p:nvSpPr>
          <p:cNvPr id="19" name="Text 16"/>
          <p:cNvSpPr/>
          <p:nvPr/>
        </p:nvSpPr>
        <p:spPr>
          <a:xfrm>
            <a:off x="4789289" y="5863709"/>
            <a:ext cx="3386138" cy="6834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Supervise et réagit aux changements</a:t>
            </a:r>
            <a:endParaRPr lang="en-US" sz="1650" dirty="0"/>
          </a:p>
        </p:txBody>
      </p:sp>
      <p:sp>
        <p:nvSpPr>
          <p:cNvPr id="20" name="Shape 17"/>
          <p:cNvSpPr/>
          <p:nvPr/>
        </p:nvSpPr>
        <p:spPr>
          <a:xfrm>
            <a:off x="755094" y="6682859"/>
            <a:ext cx="7633811" cy="95488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1" name="Text 18"/>
          <p:cNvSpPr/>
          <p:nvPr/>
        </p:nvSpPr>
        <p:spPr>
          <a:xfrm>
            <a:off x="968573" y="6818590"/>
            <a:ext cx="3386138" cy="341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Cloud Controller Manager</a:t>
            </a:r>
            <a:endParaRPr lang="en-US" sz="1650" dirty="0"/>
          </a:p>
        </p:txBody>
      </p:sp>
      <p:sp>
        <p:nvSpPr>
          <p:cNvPr id="22" name="Text 19"/>
          <p:cNvSpPr/>
          <p:nvPr/>
        </p:nvSpPr>
        <p:spPr>
          <a:xfrm>
            <a:off x="4789289" y="6818590"/>
            <a:ext cx="3386138" cy="6834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Interface avec les clouds (machines, stockage, réseau)</a:t>
            </a:r>
            <a:endParaRPr lang="en-US" sz="16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04942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Les Composants des Nœuds (Nodes)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3807143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4600932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Kubelet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93790" y="5091351"/>
            <a:ext cx="23298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Parle avec l'API Server et exécute les Pods sur le nœud.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7093" y="3807143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3407093" y="4600932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Kube Proxy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3407093" y="5091351"/>
            <a:ext cx="23298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Gère la communication réseau entre tous les Pods.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20395" y="3807143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020395" y="4600932"/>
            <a:ext cx="232981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Container Runtime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6020395" y="5445681"/>
            <a:ext cx="23298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Exécute les conteneurs (Docker, containerd…).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50739"/>
            <a:ext cx="666940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Le Pod – L'unité de base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313146"/>
            <a:ext cx="2173724" cy="1306949"/>
          </a:xfrm>
          <a:prstGeom prst="roundRect">
            <a:avLst>
              <a:gd name="adj" fmla="val 728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1167" y="2767251"/>
            <a:ext cx="318968" cy="39862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194328" y="253996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Conteneurs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3194328" y="3030379"/>
            <a:ext cx="30966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Un ou plusieurs conteneurs liés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3080861" y="3604855"/>
            <a:ext cx="10642402" cy="15240"/>
          </a:xfrm>
          <a:prstGeom prst="roundRect">
            <a:avLst>
              <a:gd name="adj" fmla="val 625116"/>
            </a:avLst>
          </a:prstGeom>
          <a:solidFill>
            <a:srgbClr val="56565B"/>
          </a:solidFill>
          <a:ln/>
        </p:spPr>
      </p:sp>
      <p:sp>
        <p:nvSpPr>
          <p:cNvPr id="8" name="Shape 5"/>
          <p:cNvSpPr/>
          <p:nvPr/>
        </p:nvSpPr>
        <p:spPr>
          <a:xfrm>
            <a:off x="793790" y="3733443"/>
            <a:ext cx="4347567" cy="1306949"/>
          </a:xfrm>
          <a:prstGeom prst="roundRect">
            <a:avLst>
              <a:gd name="adj" fmla="val 728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8089" y="4187547"/>
            <a:ext cx="318968" cy="398621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5368171" y="3960257"/>
            <a:ext cx="253722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IP partagée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5368171" y="4450675"/>
            <a:ext cx="253722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Une seule adresse réseau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5254704" y="5025152"/>
            <a:ext cx="8468558" cy="15240"/>
          </a:xfrm>
          <a:prstGeom prst="roundRect">
            <a:avLst>
              <a:gd name="adj" fmla="val 625116"/>
            </a:avLst>
          </a:prstGeom>
          <a:solidFill>
            <a:srgbClr val="56565B"/>
          </a:solidFill>
          <a:ln/>
        </p:spPr>
      </p:sp>
      <p:sp>
        <p:nvSpPr>
          <p:cNvPr id="13" name="Shape 9"/>
          <p:cNvSpPr/>
          <p:nvPr/>
        </p:nvSpPr>
        <p:spPr>
          <a:xfrm>
            <a:off x="793790" y="5153739"/>
            <a:ext cx="6521410" cy="1306949"/>
          </a:xfrm>
          <a:prstGeom prst="roundRect">
            <a:avLst>
              <a:gd name="adj" fmla="val 728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pic>
        <p:nvPicPr>
          <p:cNvPr id="1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5011" y="5607844"/>
            <a:ext cx="318968" cy="398621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7542014" y="538055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Volumes partagés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7542014" y="5870972"/>
            <a:ext cx="360842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Stockage commun entre conteneurs</a:t>
            </a:r>
            <a:endParaRPr lang="en-US" sz="1750" dirty="0"/>
          </a:p>
        </p:txBody>
      </p:sp>
      <p:sp>
        <p:nvSpPr>
          <p:cNvPr id="17" name="Text 12"/>
          <p:cNvSpPr/>
          <p:nvPr/>
        </p:nvSpPr>
        <p:spPr>
          <a:xfrm>
            <a:off x="793790" y="671583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Analogie : Un Pod est comme une petite boîte où vivent les conteneurs d'une même mini-application.</a:t>
            </a:r>
            <a:endParaRPr lang="en-US" sz="175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A6CDA73-0A21-4A2B-AB4D-54433557EADE}"/>
              </a:ext>
            </a:extLst>
          </p:cNvPr>
          <p:cNvSpPr/>
          <p:nvPr/>
        </p:nvSpPr>
        <p:spPr>
          <a:xfrm>
            <a:off x="12379569" y="7767376"/>
            <a:ext cx="2250831" cy="46222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Donald Programmeur</a:t>
            </a:r>
            <a:endParaRPr lang="en-CM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</TotalTime>
  <Words>510</Words>
  <Application>Microsoft Office PowerPoint</Application>
  <PresentationFormat>Custom</PresentationFormat>
  <Paragraphs>118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0" baseType="lpstr">
      <vt:lpstr>Times New Roman</vt:lpstr>
      <vt:lpstr>Roboto Light</vt:lpstr>
      <vt:lpstr>Poppins Light</vt:lpstr>
      <vt:lpstr>Calibri</vt:lpstr>
      <vt:lpstr>Arial</vt:lpstr>
      <vt:lpstr>Anton</vt:lpstr>
      <vt:lpstr>Roboto Bold</vt:lpstr>
      <vt:lpstr>Fira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ENG.TEDOM</cp:lastModifiedBy>
  <cp:revision>4</cp:revision>
  <dcterms:created xsi:type="dcterms:W3CDTF">2025-05-07T14:57:57Z</dcterms:created>
  <dcterms:modified xsi:type="dcterms:W3CDTF">2025-05-07T16:03:05Z</dcterms:modified>
</cp:coreProperties>
</file>